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BA84E-7D53-41AF-BAEC-26723C53ECF0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80C89-3430-49D3-969C-73B51E8A1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2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2E360-72CA-2541-AEA9-BFA82A57E3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7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2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5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5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1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74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4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3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6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4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9A01-19F8-401F-8774-D163F58E2C2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2E1B-7935-44E3-899F-92BBC7566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28720"/>
              </p:ext>
            </p:extLst>
          </p:nvPr>
        </p:nvGraphicFramePr>
        <p:xfrm>
          <a:off x="0" y="675641"/>
          <a:ext cx="9062100" cy="622807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945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199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Comic Sans MS" panose="030F0702030302020204" pitchFamily="66" charset="0"/>
                        </a:rPr>
                        <a:t>Describe </a:t>
                      </a:r>
                      <a:r>
                        <a:rPr lang="en-US" sz="1200" u="sng" dirty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US" sz="1200" u="sng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u="sng" dirty="0">
                          <a:latin typeface="Comic Sans MS" panose="030F0702030302020204" pitchFamily="66" charset="0"/>
                        </a:rPr>
                        <a:t>Graph Questions</a:t>
                      </a:r>
                      <a:endParaRPr lang="en-US" sz="1200" u="sng" baseline="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Describe the overall trend (it goes up/decreases/levels off)</a:t>
                      </a:r>
                      <a:endParaRPr lang="en-US" sz="900" b="0" baseline="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Use the titles on the axis in your answer</a:t>
                      </a:r>
                      <a:endParaRPr lang="en-US" sz="900" b="0" baseline="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Include VALUES (NUMBERS) in your answer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b="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Depending </a:t>
                      </a: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>on how many </a:t>
                      </a:r>
                      <a:endParaRPr lang="en-US" sz="900" b="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     marks</a:t>
                      </a: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possibly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     comment </a:t>
                      </a: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>on any </a:t>
                      </a:r>
                      <a:endParaRPr lang="en-US" sz="900" b="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     anomalies </a:t>
                      </a: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>(outlying data).</a:t>
                      </a:r>
                      <a:endParaRPr lang="en-US" sz="900" b="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Comic Sans MS" panose="030F0702030302020204" pitchFamily="66" charset="0"/>
                        </a:rPr>
                        <a:t>Label/Draw Questions</a:t>
                      </a:r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Clear, accurate and precise labels pointing to the correct part of the diagram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Clear diagrams with at least the same number of annotations as there are marks available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Use keywords in your labels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Describe Questions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Descriptions of what you can see from the graph / image.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The number of  marks can indicate how  many points to make.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Use evidence or data from the figure in your answer.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Do not explain- don’t say  why- unless told.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900" b="1" dirty="0">
                        <a:latin typeface="Comic Sans MS" panose="030F0702030302020204" pitchFamily="66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9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SAY WHAT YOU 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CAN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SEE.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634">
                <a:tc>
                  <a:txBody>
                    <a:bodyPr/>
                    <a:lstStyle/>
                    <a:p>
                      <a:pPr algn="ctr"/>
                      <a:r>
                        <a:rPr lang="en-US" sz="900" u="sng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Compare</a:t>
                      </a:r>
                      <a:r>
                        <a:rPr lang="en-US" sz="1200" b="1" u="sng" baseline="0" dirty="0">
                          <a:latin typeface="Comic Sans MS" panose="030F0702030302020204" pitchFamily="66" charset="0"/>
                        </a:rPr>
                        <a:t> Questions </a:t>
                      </a: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 </a:t>
                      </a:r>
                      <a:endParaRPr lang="en-US" sz="1200" u="sng" baseline="0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900" baseline="0" dirty="0">
                          <a:latin typeface="Comic Sans MS" panose="030F0702030302020204" pitchFamily="66" charset="0"/>
                        </a:rPr>
                        <a:t>To be addressing both similarities and differences.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>Linking these together- two separate descriptions does not make a comparison!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900" b="0" baseline="0" dirty="0"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900" b="0" baseline="0" dirty="0">
                          <a:latin typeface="Comic Sans MS" panose="030F0702030302020204" pitchFamily="66" charset="0"/>
                        </a:rPr>
                      </a:br>
                      <a: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You’ll need words </a:t>
                      </a:r>
                      <a:b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like: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However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In contrast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On the other </a:t>
                      </a:r>
                      <a:r>
                        <a:rPr lang="en-US" sz="1200" b="0" baseline="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hand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0" baseline="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whereas</a:t>
                      </a:r>
                      <a:endParaRPr lang="en-US" sz="1200" b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Explain Questions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Extended sentences- making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sure you answer ‘so what?’ after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every sentence written.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You can’t just list.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Statements that are linked.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An inclusion of figures /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data / evidence to support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your </a:t>
                      </a:r>
                      <a:r>
                        <a:rPr lang="en-US" sz="900" dirty="0" smtClean="0">
                          <a:latin typeface="Comic Sans MS" panose="030F0702030302020204" pitchFamily="66" charset="0"/>
                        </a:rPr>
                        <a:t>explanations.</a:t>
                      </a:r>
                      <a:endParaRPr lang="en-US" sz="900" dirty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endParaRPr lang="en-US" sz="9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9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Suggest Questions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For 2 marks, one basic point developed with some explanation. Extend your point.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For 4 marks, give 2 different points, not opposites, with explanations.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90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If more marks are available, then make </a:t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900" dirty="0">
                          <a:latin typeface="Comic Sans MS" panose="030F0702030302020204" pitchFamily="66" charset="0"/>
                        </a:rPr>
                        <a:t> more points before developing them.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9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1" baseline="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You’ll </a:t>
                      </a:r>
                      <a:r>
                        <a:rPr lang="en-US" sz="9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need words </a:t>
                      </a:r>
                      <a:br>
                        <a:rPr lang="en-US" sz="9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9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like: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Because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This means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Which will lead to</a:t>
                      </a:r>
                      <a:endParaRPr lang="en-US" sz="900" b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9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69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Questions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 smtClean="0">
                          <a:latin typeface="Comic Sans MS" panose="030F0702030302020204" pitchFamily="66" charset="0"/>
                        </a:rPr>
                        <a:t>USE YOUR CALCULATOR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 smtClean="0">
                          <a:latin typeface="Comic Sans MS" panose="030F0702030302020204" pitchFamily="66" charset="0"/>
                        </a:rPr>
                        <a:t>Is the question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dirty="0" smtClean="0">
                          <a:latin typeface="Comic Sans MS" panose="030F0702030302020204" pitchFamily="66" charset="0"/>
                        </a:rPr>
                        <a:t>     asking for units?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 smtClean="0">
                          <a:latin typeface="Comic Sans MS" panose="030F0702030302020204" pitchFamily="66" charset="0"/>
                        </a:rPr>
                        <a:t>Does your calculation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900" b="0" dirty="0" smtClean="0">
                          <a:latin typeface="Comic Sans MS" panose="030F0702030302020204" pitchFamily="66" charset="0"/>
                        </a:rPr>
                        <a:t>     sheet help?</a:t>
                      </a:r>
                      <a:endParaRPr lang="en-US" sz="900" b="0" dirty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b="0" dirty="0" smtClean="0">
                        <a:latin typeface="Comic Sans MS" panose="030F0702030302020204" pitchFamily="66" charset="0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b="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900" b="0" baseline="0" dirty="0" smtClean="0">
                          <a:latin typeface="Comic Sans MS" panose="030F0702030302020204" pitchFamily="66" charset="0"/>
                        </a:rPr>
                        <a:t>How many marks are there? This will tell us how many steps needed in the calculation </a:t>
                      </a:r>
                    </a:p>
                    <a:p>
                      <a:pPr algn="ctr"/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 I need to change the information given into the right units- for example minutes into seconds</a:t>
                      </a:r>
                      <a:endParaRPr lang="en-US" sz="11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Evaluate Questions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You need to decide what the positives and negatives are of an action.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You must explain you reasons for your argument.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 b="0" dirty="0">
                          <a:latin typeface="Comic Sans MS" panose="030F0702030302020204" pitchFamily="66" charset="0"/>
                        </a:rPr>
                        <a:t>You must conclude!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en-US" sz="900" b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You’ll need words </a:t>
                      </a:r>
                      <a:b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like: </a:t>
                      </a:r>
                      <a:b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11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Firstly</a:t>
                      </a: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1100" b="1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11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On the other hand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1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Although</a:t>
                      </a:r>
                      <a:endParaRPr lang="en-US" sz="1100" b="1" baseline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100" b="0" baseline="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In conclusion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Comic Sans MS" panose="030F0702030302020204" pitchFamily="66" charset="0"/>
                        </a:rPr>
                        <a:t>Select and Justify Questions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Select one of the options from those given and justify the choice.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dirty="0">
                          <a:latin typeface="Comic Sans MS" panose="030F0702030302020204" pitchFamily="66" charset="0"/>
                        </a:rPr>
                        <a:t>Use the resources given and your own knowledge / understanding.</a:t>
                      </a:r>
                    </a:p>
                    <a:p>
                      <a:r>
                        <a:rPr lang="en-US" sz="900" dirty="0"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900" dirty="0">
                          <a:latin typeface="Comic Sans MS" panose="030F0702030302020204" pitchFamily="66" charset="0"/>
                        </a:rPr>
                      </a:b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You’ll need words like: 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However             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         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/>
                      </a:r>
                      <a:br>
                        <a:rPr lang="en-US" sz="12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</a:br>
                      <a:r>
                        <a:rPr lang="en-US" sz="12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On the other hand</a:t>
                      </a:r>
                    </a:p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Overall              </a:t>
                      </a:r>
                      <a:endParaRPr lang="en-GB" sz="12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US" sz="9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230" y="3772757"/>
            <a:ext cx="1178057" cy="9266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3960" y="-89397"/>
            <a:ext cx="6197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Write like a scientist!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52" y="4958163"/>
            <a:ext cx="767751" cy="7677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52" y="1604512"/>
            <a:ext cx="767751" cy="7677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55" y="1584398"/>
            <a:ext cx="1158046" cy="909893"/>
          </a:xfrm>
          <a:prstGeom prst="rect">
            <a:avLst/>
          </a:prstGeom>
        </p:spPr>
      </p:pic>
      <p:sp>
        <p:nvSpPr>
          <p:cNvPr id="18" name="5-Point Star 17"/>
          <p:cNvSpPr/>
          <p:nvPr/>
        </p:nvSpPr>
        <p:spPr>
          <a:xfrm rot="1538270">
            <a:off x="4693643" y="3169705"/>
            <a:ext cx="1441070" cy="1280961"/>
          </a:xfrm>
          <a:prstGeom prst="star5">
            <a:avLst>
              <a:gd name="adj" fmla="val 3291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SAY WHY OR HOW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9639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93095"/>
              </p:ext>
            </p:extLst>
          </p:nvPr>
        </p:nvGraphicFramePr>
        <p:xfrm>
          <a:off x="215901" y="1015947"/>
          <a:ext cx="2653750" cy="409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750">
                  <a:extLst>
                    <a:ext uri="{9D8B030D-6E8A-4147-A177-3AD203B41FA5}">
                      <a16:colId xmlns:a16="http://schemas.microsoft.com/office/drawing/2014/main" val="4076451118"/>
                    </a:ext>
                  </a:extLst>
                </a:gridCol>
              </a:tblGrid>
              <a:tr h="67615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STEP 1: What is the question asking?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96348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Calculate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11638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Compare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91063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25255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Explain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90685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96978"/>
                  </a:ext>
                </a:extLst>
              </a:tr>
              <a:tr h="67615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State,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give, name, write down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91093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Label/Draw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44350"/>
                  </a:ext>
                </a:extLst>
              </a:tr>
              <a:tr h="3917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Suggest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6167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11811"/>
              </p:ext>
            </p:extLst>
          </p:nvPr>
        </p:nvGraphicFramePr>
        <p:xfrm>
          <a:off x="2952233" y="1015949"/>
          <a:ext cx="2436089" cy="409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089">
                  <a:extLst>
                    <a:ext uri="{9D8B030D-6E8A-4147-A177-3AD203B41FA5}">
                      <a16:colId xmlns:a16="http://schemas.microsoft.com/office/drawing/2014/main" val="4076451118"/>
                    </a:ext>
                  </a:extLst>
                </a:gridCol>
              </a:tblGrid>
              <a:tr h="96466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STEP 2: What information is given?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96348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Numbers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11638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Key words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91063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Equations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25255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Key points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90685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Graphical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data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96978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Data table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91093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Diagram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44350"/>
                  </a:ext>
                </a:extLst>
              </a:tr>
              <a:tr h="391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6167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31877"/>
              </p:ext>
            </p:extLst>
          </p:nvPr>
        </p:nvGraphicFramePr>
        <p:xfrm>
          <a:off x="5470905" y="1015947"/>
          <a:ext cx="3431795" cy="116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795">
                  <a:extLst>
                    <a:ext uri="{9D8B030D-6E8A-4147-A177-3AD203B41FA5}">
                      <a16:colId xmlns:a16="http://schemas.microsoft.com/office/drawing/2014/main" val="4076451118"/>
                    </a:ext>
                  </a:extLst>
                </a:gridCol>
              </a:tblGrid>
              <a:tr h="42412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STEP 3: Check the marks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9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How many?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1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LAQ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SAQ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30853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95796"/>
              </p:ext>
            </p:extLst>
          </p:nvPr>
        </p:nvGraphicFramePr>
        <p:xfrm>
          <a:off x="5470904" y="2315130"/>
          <a:ext cx="34317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796">
                  <a:extLst>
                    <a:ext uri="{9D8B030D-6E8A-4147-A177-3AD203B41FA5}">
                      <a16:colId xmlns:a16="http://schemas.microsoft.com/office/drawing/2014/main" val="4076451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STEP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4: Write the answer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96348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36070"/>
              </p:ext>
            </p:extLst>
          </p:nvPr>
        </p:nvGraphicFramePr>
        <p:xfrm>
          <a:off x="5470904" y="2819346"/>
          <a:ext cx="343179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796">
                  <a:extLst>
                    <a:ext uri="{9D8B030D-6E8A-4147-A177-3AD203B41FA5}">
                      <a16:colId xmlns:a16="http://schemas.microsoft.com/office/drawing/2014/main" val="4076451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STEP 5: Check the answer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9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you answered the question?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1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Have you used the given information?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308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Is you answer appropriate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the number of marks?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29897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1488319" y="-89397"/>
            <a:ext cx="6249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Write like a Scientist!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5901" y="5243800"/>
            <a:ext cx="6096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And finally… NEVER</a:t>
            </a:r>
            <a:r>
              <a:rPr lang="en-GB" sz="2000" dirty="0" smtClean="0"/>
              <a:t> </a:t>
            </a:r>
            <a:r>
              <a:rPr lang="en-GB" sz="2000" dirty="0" smtClean="0"/>
              <a:t>use the word </a:t>
            </a:r>
            <a:r>
              <a:rPr lang="en-GB" sz="2000" b="1" dirty="0" smtClean="0">
                <a:solidFill>
                  <a:srgbClr val="FF0000"/>
                </a:solidFill>
              </a:rPr>
              <a:t>IT</a:t>
            </a:r>
            <a:r>
              <a:rPr lang="en-GB" sz="2000" dirty="0" smtClean="0"/>
              <a:t> in </a:t>
            </a:r>
            <a:r>
              <a:rPr lang="en-GB" sz="2000" dirty="0" smtClean="0"/>
              <a:t>an answer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e.g. As </a:t>
            </a:r>
            <a:r>
              <a:rPr lang="en-GB" sz="2000" dirty="0" smtClean="0">
                <a:solidFill>
                  <a:srgbClr val="FF0000"/>
                </a:solidFill>
              </a:rPr>
              <a:t>the area increases, it increases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What increases</a:t>
            </a:r>
            <a:r>
              <a:rPr lang="en-GB" sz="2000" dirty="0" smtClean="0"/>
              <a:t>?</a:t>
            </a:r>
            <a:endParaRPr lang="en-GB" sz="2000" dirty="0" smtClean="0"/>
          </a:p>
          <a:p>
            <a:pPr algn="ctr"/>
            <a:r>
              <a:rPr lang="en-GB" sz="2000" dirty="0" smtClean="0"/>
              <a:t>If there is any doubt you won’t get the mark.</a:t>
            </a:r>
            <a:endParaRPr lang="en-GB" sz="20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7F6F4"/>
              </a:clrFrom>
              <a:clrTo>
                <a:srgbClr val="F7F6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6295" y="4840896"/>
            <a:ext cx="2661558" cy="212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424</Words>
  <Application>Microsoft Office PowerPoint</Application>
  <PresentationFormat>On-screen Show (4:3)</PresentationFormat>
  <Paragraphs>101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Luff</dc:creator>
  <cp:lastModifiedBy>SGHS</cp:lastModifiedBy>
  <cp:revision>11</cp:revision>
  <cp:lastPrinted>2019-09-19T14:59:35Z</cp:lastPrinted>
  <dcterms:created xsi:type="dcterms:W3CDTF">2017-09-15T05:05:00Z</dcterms:created>
  <dcterms:modified xsi:type="dcterms:W3CDTF">2019-09-29T21:04:43Z</dcterms:modified>
</cp:coreProperties>
</file>